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3D8A"/>
    <a:srgbClr val="FF0000"/>
    <a:srgbClr val="FF111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2" d="100"/>
          <a:sy n="82" d="100"/>
        </p:scale>
        <p:origin x="3042" y="102"/>
      </p:cViewPr>
      <p:guideLst>
        <p:guide orient="horz" pos="2160"/>
        <p:guide pos="2880"/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741D-31F8-4D7F-BFDC-2E6695B70AB6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37D4-7973-450F-81E3-90D8677B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3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741D-31F8-4D7F-BFDC-2E6695B70AB6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37D4-7973-450F-81E3-90D8677B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741D-31F8-4D7F-BFDC-2E6695B70AB6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37D4-7973-450F-81E3-90D8677B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741D-31F8-4D7F-BFDC-2E6695B70AB6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37D4-7973-450F-81E3-90D8677B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741D-31F8-4D7F-BFDC-2E6695B70AB6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37D4-7973-450F-81E3-90D8677B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1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741D-31F8-4D7F-BFDC-2E6695B70AB6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37D4-7973-450F-81E3-90D8677B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4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741D-31F8-4D7F-BFDC-2E6695B70AB6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37D4-7973-450F-81E3-90D8677B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5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741D-31F8-4D7F-BFDC-2E6695B70AB6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37D4-7973-450F-81E3-90D8677B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741D-31F8-4D7F-BFDC-2E6695B70AB6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37D4-7973-450F-81E3-90D8677B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0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741D-31F8-4D7F-BFDC-2E6695B70AB6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37D4-7973-450F-81E3-90D8677B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8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741D-31F8-4D7F-BFDC-2E6695B70AB6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37D4-7973-450F-81E3-90D8677B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3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7741D-31F8-4D7F-BFDC-2E6695B70AB6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837D4-7973-450F-81E3-90D8677B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834934" y="2555776"/>
            <a:ext cx="2748372" cy="10561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r-Latn-RS" sz="3000" dirty="0">
              <a:solidFill>
                <a:schemeClr val="tx1"/>
              </a:solidFill>
              <a:latin typeface="Miriam" panose="020B0502050101010101" pitchFamily="34" charset="-79"/>
              <a:cs typeface="Miriam" panose="020B0502050101010101" pitchFamily="34" charset="-79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53098" y="251520"/>
            <a:ext cx="5670629" cy="6498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1700" b="1" dirty="0">
                <a:solidFill>
                  <a:srgbClr val="0E3D8A"/>
                </a:solidFill>
                <a:cs typeface="Miriam" panose="020B0502050101010101" pitchFamily="34" charset="-79"/>
              </a:rPr>
              <a:t>Управљање људским ресурсима у локалној самоуправи – фаза </a:t>
            </a:r>
            <a:r>
              <a:rPr lang="en-GB" sz="1700" b="1" dirty="0">
                <a:solidFill>
                  <a:srgbClr val="0E3D8A"/>
                </a:solidFill>
                <a:cs typeface="Miriam" panose="020B0502050101010101" pitchFamily="34" charset="-79"/>
              </a:rPr>
              <a:t>2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98991" y="472347"/>
            <a:ext cx="5875855" cy="3897490"/>
            <a:chOff x="693920" y="850218"/>
            <a:chExt cx="7711329" cy="301478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9148" y="850218"/>
              <a:ext cx="4597525" cy="1237541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3920" y="1537856"/>
              <a:ext cx="7711329" cy="23271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endParaRPr lang="sr-Latn-RS" sz="1400" b="1" dirty="0" smtClean="0">
                <a:solidFill>
                  <a:srgbClr val="00176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endParaRPr lang="sr-Latn-RS" sz="1400" b="1" dirty="0">
                <a:solidFill>
                  <a:srgbClr val="00176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r-Cyrl-RS" sz="1200" b="1" dirty="0" smtClean="0">
                  <a:solidFill>
                    <a:srgbClr val="00176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Вебинар </a:t>
              </a:r>
              <a:endParaRPr lang="en-US" sz="1200" b="1" dirty="0">
                <a:solidFill>
                  <a:srgbClr val="00176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r-Cyrl-RS" sz="1200" b="1" dirty="0" smtClean="0">
                  <a:solidFill>
                    <a:srgbClr val="00176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„ДОБРА ПРАКСА У РАДУ ПРОСВЕТНЕ ИНСПЕКЦИЈЕ ЈЕДИНИЦЕ ЛОКАЛНЕ САМОУПРАВЕ</a:t>
              </a:r>
              <a:r>
                <a:rPr lang="ru-RU" sz="1200" b="1" dirty="0" smtClean="0">
                  <a:solidFill>
                    <a:srgbClr val="00176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sr-Cyrl-RS" sz="1200" b="1" dirty="0">
                  <a:solidFill>
                    <a:srgbClr val="00176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“ </a:t>
              </a:r>
              <a:r>
                <a:rPr lang="en-GB" sz="1200" b="1" dirty="0">
                  <a:solidFill>
                    <a:srgbClr val="00176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sr-Cyrl-RS" sz="1200" b="1" dirty="0">
                <a:solidFill>
                  <a:srgbClr val="00176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r-Cyrl-RS" sz="1200" b="1" dirty="0" smtClean="0">
                  <a:solidFill>
                    <a:srgbClr val="00176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децембар</a:t>
              </a:r>
              <a:r>
                <a:rPr lang="en-GB" sz="1200" b="1" dirty="0" smtClean="0">
                  <a:solidFill>
                    <a:srgbClr val="00176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1200" b="1" dirty="0">
                  <a:solidFill>
                    <a:srgbClr val="00176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2021. </a:t>
              </a:r>
              <a:r>
                <a:rPr lang="sr-Cyrl-RS" sz="1200" b="1" dirty="0" err="1">
                  <a:solidFill>
                    <a:srgbClr val="00176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годин</a:t>
              </a:r>
              <a:r>
                <a:rPr lang="en-GB" sz="1200" b="1" dirty="0">
                  <a:solidFill>
                    <a:srgbClr val="00176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</a:t>
              </a:r>
              <a:r>
                <a:rPr lang="sr-Cyrl-RS" sz="1200" b="1" dirty="0">
                  <a:solidFill>
                    <a:srgbClr val="001760"/>
                  </a:solidFill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sr-Latn-RS" sz="1200" b="1" dirty="0" smtClean="0">
                <a:solidFill>
                  <a:srgbClr val="00176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endParaRPr lang="sr-Latn-RS" sz="1050" b="1" dirty="0">
                <a:solidFill>
                  <a:srgbClr val="00176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r-Cyrl-RS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А</a:t>
              </a:r>
              <a:r>
                <a:rPr lang="sr-Latn-RS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sr-Cyrl-RS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Г</a:t>
              </a:r>
              <a:r>
                <a:rPr lang="sr-Latn-RS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sr-Cyrl-RS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Е</a:t>
              </a:r>
              <a:r>
                <a:rPr lang="sr-Latn-RS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sr-Cyrl-RS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Н</a:t>
              </a:r>
              <a:r>
                <a:rPr lang="sr-Latn-RS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sr-Cyrl-RS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Д</a:t>
              </a:r>
              <a:r>
                <a:rPr lang="sr-Latn-RS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sr-Cyrl-RS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А</a:t>
              </a:r>
              <a:endParaRPr lang="sr-Latn-R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endParaRPr lang="sr-Latn-RS" sz="1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endParaRPr lang="sr-Latn-RS" sz="16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endParaRPr lang="sr-Cyrl-RS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endParaRPr lang="sr-Cyrl-R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endParaRPr lang="x-none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1F612CBB-5506-48F5-84C1-1B7B58D1485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36" y="8028384"/>
            <a:ext cx="1776415" cy="105046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E9C9468-121E-4C8F-85DD-716456672121}"/>
              </a:ext>
            </a:extLst>
          </p:cNvPr>
          <p:cNvSpPr txBox="1"/>
          <p:nvPr/>
        </p:nvSpPr>
        <p:spPr>
          <a:xfrm>
            <a:off x="260648" y="7238818"/>
            <a:ext cx="608108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Секторски </a:t>
            </a:r>
            <a:r>
              <a:rPr lang="sr-Cyrl-RS" sz="1200" b="1" dirty="0">
                <a:latin typeface="Cambria" panose="02040503050406030204" pitchFamily="18" charset="0"/>
                <a:ea typeface="Cambria" panose="02040503050406030204" pitchFamily="18" charset="0"/>
              </a:rPr>
              <a:t>посебни програм обуке </a:t>
            </a:r>
            <a:r>
              <a:rPr lang="sr-Cyrl-RS" sz="12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просветнихих</a:t>
            </a:r>
            <a:r>
              <a:rPr lang="sr-Cyrl-RS" sz="1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sz="1200" b="1" dirty="0">
                <a:latin typeface="Cambria" panose="02040503050406030204" pitchFamily="18" charset="0"/>
                <a:ea typeface="Cambria" panose="02040503050406030204" pitchFamily="18" charset="0"/>
              </a:rPr>
              <a:t>инспектора у </a:t>
            </a:r>
          </a:p>
          <a:p>
            <a:pPr algn="ctr"/>
            <a:r>
              <a:rPr lang="sr-Cyrl-RS" sz="1200" b="1" dirty="0">
                <a:latin typeface="Cambria" panose="02040503050406030204" pitchFamily="18" charset="0"/>
                <a:ea typeface="Cambria" panose="02040503050406030204" pitchFamily="18" charset="0"/>
              </a:rPr>
              <a:t>јединицама локалне самоуправе за 2021. годину</a:t>
            </a:r>
            <a:endParaRPr lang="x-none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9276" y="3083834"/>
            <a:ext cx="591906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СВРХА</a:t>
            </a:r>
            <a:r>
              <a:rPr lang="sr-Latn-R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b="1" dirty="0" err="1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састанка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остварења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законитости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правилности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и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уједначености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у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примени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прописа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у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раду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просветних </a:t>
            </a:r>
            <a:r>
              <a:rPr lang="en-US" sz="1200" b="1" dirty="0" err="1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инспектора</a:t>
            </a:r>
            <a:endParaRPr lang="sr-Latn-RS" sz="12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sr-Cyrl-R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ЦИЉ</a:t>
            </a:r>
            <a:r>
              <a:rPr lang="sr-Cyrl-R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обезбеђење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једнаког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квалитета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стручног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усавршавања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и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једнаког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приступа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праву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стручно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усавршавање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sz="1200" b="1" dirty="0" err="1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просветн</a:t>
            </a:r>
            <a:r>
              <a:rPr lang="en-US" sz="1200" b="1" dirty="0" err="1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их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инспектора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који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обављају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поверене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послове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ради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ефикасног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и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делотворног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вршења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поверених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b="1" dirty="0" err="1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послова</a:t>
            </a:r>
            <a:endParaRPr lang="sr-Latn-RS" sz="12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GB" sz="12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Датум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време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састанка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sr-Latn-R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13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sr-Cyrl-R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12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.2021</a:t>
            </a:r>
            <a:r>
              <a:rPr lang="sr-Cyrl-R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од </a:t>
            </a:r>
            <a:r>
              <a:rPr lang="sr-Cyrl-R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</a:t>
            </a:r>
            <a:r>
              <a:rPr lang="sr-Latn-R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,00</a:t>
            </a:r>
            <a:r>
              <a:rPr lang="sr-Cyrl-R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 </a:t>
            </a:r>
            <a:r>
              <a:rPr lang="sr-Cyrl-R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 </a:t>
            </a:r>
            <a:r>
              <a:rPr lang="sr-Cyrl-R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13</a:t>
            </a:r>
            <a:r>
              <a:rPr lang="sr-Latn-R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,00</a:t>
            </a:r>
            <a:r>
              <a:rPr lang="sr-Cyrl-R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</a:t>
            </a:r>
            <a:endParaRPr lang="sr-Latn-RS" sz="12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sr-Latn-RS" sz="12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r-Latn-R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10,00 </a:t>
            </a:r>
            <a:r>
              <a:rPr lang="sr-Cyrl-R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sr-Latn-R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10,15</a:t>
            </a:r>
            <a:r>
              <a:rPr lang="sr-Cyrl-R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 –Уводна реч помоћника министра просвете, науке и технолошког развоја, руководиоца сектора за инспекцијске послове</a:t>
            </a:r>
          </a:p>
          <a:p>
            <a:endParaRPr lang="sr-Cyrl-RS" sz="12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r-Cyrl-R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10,15  - 11,00ч – Процесни закони и правила поступка који уређују услове за вршење поверених послова инспекцијског надзора просветне  инспекције</a:t>
            </a:r>
            <a:endParaRPr lang="sr-Cyrl-RS" sz="12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r-Cyrl-R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11,00 – 11,15ч </a:t>
            </a:r>
            <a:r>
              <a:rPr lang="sr-Cyrl-R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</a:t>
            </a:r>
            <a:r>
              <a:rPr lang="sr-Cyrl-R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Пауза </a:t>
            </a:r>
          </a:p>
          <a:p>
            <a:endParaRPr lang="sr-Cyrl-RS" sz="12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r-Cyrl-R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11,15 – 12,00ч –Анализа записника као вид добре праксе рада просветне инспекције јединице локалне самоуправе </a:t>
            </a:r>
          </a:p>
          <a:p>
            <a:endParaRPr lang="sr-Cyrl-RS" sz="12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r-Cyrl-R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12,00 – 12,15ч – Пауза</a:t>
            </a:r>
          </a:p>
          <a:p>
            <a:endParaRPr lang="sr-Cyrl-RS" sz="12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r-Cyrl-R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12,15 – 13,00ч – Студија случаја, питања, одговори и размена искуства</a:t>
            </a:r>
            <a:endParaRPr lang="en-GB" sz="12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3" name="Slika 12"/>
          <p:cNvPicPr/>
          <p:nvPr/>
        </p:nvPicPr>
        <p:blipFill rotWithShape="1">
          <a:blip r:embed="rId4"/>
          <a:srcRect l="39995" t="18318" r="39841" b="49379"/>
          <a:stretch/>
        </p:blipFill>
        <p:spPr bwMode="auto">
          <a:xfrm>
            <a:off x="260648" y="8028384"/>
            <a:ext cx="2160240" cy="10504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2325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187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Miriam</vt:lpstr>
      <vt:lpstr>Times New Roman</vt:lpstr>
      <vt:lpstr>Office Theme</vt:lpstr>
      <vt:lpstr>PowerPoint Presentation</vt:lpstr>
    </vt:vector>
  </TitlesOfParts>
  <Company>Council of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ARANDJELOVIC Marija</dc:creator>
  <cp:lastModifiedBy>Inspekcija</cp:lastModifiedBy>
  <cp:revision>52</cp:revision>
  <cp:lastPrinted>2021-06-02T12:45:40Z</cp:lastPrinted>
  <dcterms:created xsi:type="dcterms:W3CDTF">2019-03-08T07:48:02Z</dcterms:created>
  <dcterms:modified xsi:type="dcterms:W3CDTF">2021-12-03T12:26:33Z</dcterms:modified>
</cp:coreProperties>
</file>